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FDF85-968B-4095-8446-BD96C1B102A5}" type="datetimeFigureOut">
              <a:rPr lang="uk-UA"/>
              <a:pPr>
                <a:defRPr/>
              </a:pPr>
              <a:t>18.10.2012</a:t>
            </a:fld>
            <a:endParaRPr lang="uk-UA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E34165-C1AB-48D1-8152-B6C1463F8BF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113DC-C774-41AF-80D8-0625E1272FE5}" type="datetimeFigureOut">
              <a:rPr lang="uk-UA"/>
              <a:pPr>
                <a:defRPr/>
              </a:pPr>
              <a:t>18.10.2012</a:t>
            </a:fld>
            <a:endParaRPr lang="uk-UA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8D543-0BDF-4E77-A935-0330AB475BB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02F3E-3983-451A-9325-2AA492FDB3B3}" type="datetimeFigureOut">
              <a:rPr lang="uk-UA"/>
              <a:pPr>
                <a:defRPr/>
              </a:pPr>
              <a:t>18.10.2012</a:t>
            </a:fld>
            <a:endParaRPr lang="uk-UA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67CEC-A4B5-40D5-BC7E-E4CA7C710CF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54535-1E82-453F-8A07-E815DA1CD2D6}" type="datetimeFigureOut">
              <a:rPr lang="uk-UA"/>
              <a:pPr>
                <a:defRPr/>
              </a:pPr>
              <a:t>18.10.2012</a:t>
            </a:fld>
            <a:endParaRPr lang="uk-UA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7F53D-AF1E-4D9A-AA03-0E2966C9999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5CB95-56AB-4401-BD94-6502A5ADA819}" type="datetimeFigureOut">
              <a:rPr lang="uk-UA"/>
              <a:pPr>
                <a:defRPr/>
              </a:pPr>
              <a:t>18.10.2012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E9BCB-09CD-4044-8EC6-3FB9FAC2ABA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308B3-88A3-47FE-A3F3-3328865A992E}" type="datetimeFigureOut">
              <a:rPr lang="uk-UA"/>
              <a:pPr>
                <a:defRPr/>
              </a:pPr>
              <a:t>18.10.2012</a:t>
            </a:fld>
            <a:endParaRPr lang="uk-UA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BE0BE-3ED4-4990-AAFD-A0722F552801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51B30-69C9-4AB8-BFF4-E83FB8C0D5B0}" type="datetimeFigureOut">
              <a:rPr lang="uk-UA"/>
              <a:pPr>
                <a:defRPr/>
              </a:pPr>
              <a:t>18.10.2012</a:t>
            </a:fld>
            <a:endParaRPr lang="uk-UA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C9B9B-81F5-4BDF-A851-B4B1546210C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9E9AC-51A7-4303-B8B0-200F0277FF83}" type="datetimeFigureOut">
              <a:rPr lang="uk-UA"/>
              <a:pPr>
                <a:defRPr/>
              </a:pPr>
              <a:t>18.10.2012</a:t>
            </a:fld>
            <a:endParaRPr lang="uk-UA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016A2-855B-43F8-8DE2-06CD2DC6643A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40C0C-FD32-46F5-9216-267788A13D44}" type="datetimeFigureOut">
              <a:rPr lang="uk-UA"/>
              <a:pPr>
                <a:defRPr/>
              </a:pPr>
              <a:t>18.10.2012</a:t>
            </a:fld>
            <a:endParaRPr lang="uk-UA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AB036-6CD0-4F9E-8D07-95710AA3519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CEB5B-ECDB-4773-AE4E-1103D772951C}" type="datetimeFigureOut">
              <a:rPr lang="uk-UA"/>
              <a:pPr>
                <a:defRPr/>
              </a:pPr>
              <a:t>18.10.2012</a:t>
            </a:fld>
            <a:endParaRPr lang="uk-UA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FEFCD-10DF-4645-B364-02B48954A3C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BE32A-976F-4A45-BB7D-FD41C5890E37}" type="datetimeFigureOut">
              <a:rPr lang="uk-UA"/>
              <a:pPr>
                <a:defRPr/>
              </a:pPr>
              <a:t>18.10.2012</a:t>
            </a:fld>
            <a:endParaRPr lang="uk-UA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108905-6B2F-4B50-A4DC-21FC5E0126D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9E40A6-FE92-4C06-9C5F-15992A5E6566}" type="datetimeFigureOut">
              <a:rPr lang="uk-UA"/>
              <a:pPr>
                <a:defRPr/>
              </a:pPr>
              <a:t>18.10.2012</a:t>
            </a:fld>
            <a:endParaRPr lang="uk-U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080E6FA-89BF-43B1-80C7-39A93FA26799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99" r:id="rId2"/>
    <p:sldLayoutId id="2147483708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9" r:id="rId9"/>
    <p:sldLayoutId id="2147483705" r:id="rId10"/>
    <p:sldLayoutId id="214748370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E7BC2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E7BC2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D092A7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60;&#1080;&#1083;&#1100;&#1084;_0001.wm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60;&#1080;&#1083;&#1100;&#1084;.wmv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2352" y="500042"/>
            <a:ext cx="7851648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/>
              <a:t>Девіз уроку	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50" y="3500438"/>
            <a:ext cx="7854950" cy="1752600"/>
          </a:xfrm>
        </p:spPr>
        <p:txBody>
          <a:bodyPr>
            <a:normAutofit/>
          </a:bodyPr>
          <a:lstStyle/>
          <a:p>
            <a:pPr marR="0">
              <a:lnSpc>
                <a:spcPct val="90000"/>
              </a:lnSpc>
            </a:pPr>
            <a:r>
              <a:rPr lang="uk-UA" sz="2400" b="1" i="1" smtClean="0"/>
              <a:t>Не просто слухати, а чути.</a:t>
            </a:r>
            <a:endParaRPr lang="uk-UA" sz="2400" smtClean="0"/>
          </a:p>
          <a:p>
            <a:pPr marR="0">
              <a:lnSpc>
                <a:spcPct val="90000"/>
              </a:lnSpc>
            </a:pPr>
            <a:r>
              <a:rPr lang="uk-UA" sz="2400" b="1" i="1" smtClean="0"/>
              <a:t>Не просто дивитися, а бачити.</a:t>
            </a:r>
            <a:endParaRPr lang="uk-UA" sz="2400" smtClean="0"/>
          </a:p>
          <a:p>
            <a:pPr marR="0">
              <a:lnSpc>
                <a:spcPct val="90000"/>
              </a:lnSpc>
            </a:pPr>
            <a:r>
              <a:rPr lang="uk-UA" sz="2400" b="1" i="1" smtClean="0"/>
              <a:t>Не просто відповідати, а міркувати.</a:t>
            </a:r>
            <a:endParaRPr lang="uk-UA" sz="2400" smtClean="0"/>
          </a:p>
          <a:p>
            <a:pPr marR="0">
              <a:lnSpc>
                <a:spcPct val="90000"/>
              </a:lnSpc>
            </a:pPr>
            <a:r>
              <a:rPr lang="uk-UA" sz="2400" b="1" i="1" smtClean="0"/>
              <a:t>Дружно і плідно працювати.</a:t>
            </a:r>
            <a:endParaRPr lang="uk-UA" sz="2400" smtClean="0"/>
          </a:p>
          <a:p>
            <a:pPr marR="0">
              <a:lnSpc>
                <a:spcPct val="90000"/>
              </a:lnSpc>
            </a:pPr>
            <a:endParaRPr lang="uk-UA" sz="240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r="50000" b="72"/>
          <a:stretch>
            <a:fillRect/>
          </a:stretch>
        </p:blipFill>
        <p:spPr bwMode="auto">
          <a:xfrm>
            <a:off x="428596" y="0"/>
            <a:ext cx="192879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9" name="Фильм_000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0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1857375"/>
            <a:ext cx="8501062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" name="Фильм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Фильм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4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r="50000" b="72"/>
          <a:stretch>
            <a:fillRect/>
          </a:stretch>
        </p:blipFill>
        <p:spPr bwMode="auto">
          <a:xfrm>
            <a:off x="428596" y="0"/>
            <a:ext cx="192879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803803" y="1000108"/>
            <a:ext cx="6340197" cy="547842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uk-UA" sz="28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Розшифруйте назву поезії, </a:t>
            </a:r>
          </a:p>
          <a:p>
            <a:pPr marL="514350" indent="-51435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рядок з неї та автора.</a:t>
            </a:r>
            <a:r>
              <a:rPr lang="uk-UA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33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17,11 -  27, 7,18, 7, 2, 7, 10, 16, 12, 28,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22, 23, 1, 18, 6, 1, 21, 23,18, 11, 26, 33.</a:t>
            </a:r>
            <a:endParaRPr lang="uk-U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1, 2, 7, 10, 16, 12, 28, 3, 22, 7, 22, 3, 12,</a:t>
            </a: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23, 12, 3, 21, 12, 10, 18, 11, 26. </a:t>
            </a:r>
            <a:endParaRPr lang="uk-U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r="50000" b="72"/>
          <a:stretch>
            <a:fillRect/>
          </a:stretch>
        </p:blipFill>
        <p:spPr bwMode="auto">
          <a:xfrm>
            <a:off x="428596" y="0"/>
            <a:ext cx="192879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786050" y="1714488"/>
            <a:ext cx="6246454" cy="259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defRPr/>
            </a:pPr>
            <a:r>
              <a:rPr lang="uk-UA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Вірш  „Я” В. Симоненка; </a:t>
            </a:r>
            <a:endParaRPr lang="uk-U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eaLnBrk="0" hangingPunct="0">
              <a:lnSpc>
                <a:spcPct val="150000"/>
              </a:lnSpc>
              <a:defRPr/>
            </a:pPr>
            <a:r>
              <a:rPr lang="uk-UA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рядки: </a:t>
            </a:r>
            <a:endParaRPr 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lnSpc>
                <a:spcPct val="150000"/>
              </a:lnSpc>
              <a:defRPr/>
            </a:pPr>
            <a:r>
              <a:rPr lang="uk-UA" sz="2800" b="1" i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„Ми</a:t>
            </a:r>
            <a:r>
              <a:rPr lang="uk-UA" sz="28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це не безліч стандартних  „Я”,</a:t>
            </a:r>
            <a:endParaRPr lang="en-US" sz="2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lnSpc>
                <a:spcPct val="150000"/>
              </a:lnSpc>
              <a:defRPr/>
            </a:pPr>
            <a:r>
              <a:rPr lang="uk-UA" sz="28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 безліч всесвітів </a:t>
            </a:r>
            <a:r>
              <a:rPr lang="uk-UA" sz="2800" b="1" i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різних”</a:t>
            </a:r>
            <a:r>
              <a:rPr lang="uk-UA" sz="28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uk-U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r="50000" b="72"/>
          <a:stretch>
            <a:fillRect/>
          </a:stretch>
        </p:blipFill>
        <p:spPr bwMode="auto">
          <a:xfrm>
            <a:off x="428596" y="0"/>
            <a:ext cx="192879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-5137450" y="1857364"/>
            <a:ext cx="1395138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indent="220663" algn="r">
              <a:defRPr/>
            </a:pPr>
            <a:r>
              <a:rPr lang="uk-UA" sz="32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Із слова починається людина,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indent="220663" algn="r" eaLnBrk="0" hangingPunct="0">
              <a:defRPr/>
            </a:pPr>
            <a:r>
              <a:rPr lang="uk-UA" sz="32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			 Із мови починається мій рід.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indent="220663" algn="r" eaLnBrk="0" hangingPunct="0">
              <a:defRPr/>
            </a:pPr>
            <a:r>
              <a:rPr lang="uk-UA" sz="32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Моя ласкава, мамина, єдина – 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indent="220663" algn="r" eaLnBrk="0" hangingPunct="0">
              <a:defRPr/>
            </a:pPr>
            <a:r>
              <a:rPr lang="uk-UA" sz="32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Щебече соловейком на весь світ</a:t>
            </a:r>
            <a:r>
              <a:rPr lang="uk-UA" sz="1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uk-UA" sz="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indent="220663" algn="r" eaLnBrk="0" hangingPunct="0">
              <a:defRPr/>
            </a:pPr>
            <a:r>
              <a:rPr lang="uk-UA" sz="32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Н.Рій</a:t>
            </a:r>
            <a:endParaRPr lang="uk-UA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r="50000" b="72"/>
          <a:stretch>
            <a:fillRect/>
          </a:stretch>
        </p:blipFill>
        <p:spPr bwMode="auto">
          <a:xfrm>
            <a:off x="428596" y="0"/>
            <a:ext cx="192879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Содержимое 11" descr="Безымянный.GIF"/>
          <p:cNvPicPr>
            <a:picLocks noGrp="1" noChangeAspect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88" y="4214817"/>
            <a:ext cx="2714612" cy="2795593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3286116" y="1643050"/>
            <a:ext cx="5214974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На гостини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до бабусі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r="50000" b="72"/>
          <a:stretch>
            <a:fillRect/>
          </a:stretch>
        </p:blipFill>
        <p:spPr bwMode="auto">
          <a:xfrm>
            <a:off x="428596" y="0"/>
            <a:ext cx="192879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50" y="1857364"/>
            <a:ext cx="6357950" cy="4389120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2000" i="1" dirty="0" smtClean="0"/>
              <a:t>	 </a:t>
            </a:r>
            <a:r>
              <a:rPr lang="uk-UA" sz="2000" i="1" dirty="0" err="1" smtClean="0"/>
              <a:t>“Займався</a:t>
            </a:r>
            <a:r>
              <a:rPr lang="uk-UA" sz="2000" i="1" dirty="0" smtClean="0"/>
              <a:t> (який?)… січневий ранок. (Який?)… промінь сонця (що зробив?)… зі сходу на захід, і вершечки (яких?)… хмар зайнялися (яким?)… полум’ям. Сонце, мов здорова червона діжа, випливало з-за краю землі та обгорталось (якими?)… хмарками, що спахнули  від (якого?)… проміння, мов солома від вогню. Виплило. Дерева, одягнені в легеньку одежу  з (якого?)… інею,  облились (яким?)…світлом. А на сході,  між (яким?)… небом та (яким?)… снігом,  зависла (яка?)… імла, мов блискучий  рожевий серпанок. Ранок (що робив?) морозом.</a:t>
            </a:r>
            <a:endParaRPr lang="ru-RU" sz="2000" dirty="0" smtClean="0"/>
          </a:p>
          <a:p>
            <a:pPr marL="274320" indent="-274320" algn="just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r="50000" b="72"/>
          <a:stretch>
            <a:fillRect/>
          </a:stretch>
        </p:blipFill>
        <p:spPr bwMode="auto">
          <a:xfrm>
            <a:off x="428596" y="0"/>
            <a:ext cx="192879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1269" name="TextBox 7"/>
          <p:cNvSpPr txBox="1">
            <a:spLocks noChangeArrowheads="1"/>
          </p:cNvSpPr>
          <p:nvPr/>
        </p:nvSpPr>
        <p:spPr bwMode="auto">
          <a:xfrm>
            <a:off x="4714875" y="13573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571736" y="1571612"/>
            <a:ext cx="6572264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7200" algn="just">
              <a:defRPr/>
            </a:pPr>
            <a:r>
              <a:rPr lang="uk-UA" sz="20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Займався </a:t>
            </a:r>
            <a:r>
              <a:rPr lang="uk-UA" sz="2000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пишний</a:t>
            </a:r>
            <a:r>
              <a:rPr lang="uk-UA" sz="20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січневий ранок. </a:t>
            </a:r>
            <a:r>
              <a:rPr lang="uk-UA" sz="2000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Золотий</a:t>
            </a:r>
            <a:r>
              <a:rPr lang="uk-UA" sz="20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промінь сонця </a:t>
            </a:r>
            <a:r>
              <a:rPr lang="uk-UA" sz="2000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перелинув</a:t>
            </a:r>
            <a:r>
              <a:rPr lang="uk-UA" sz="20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зі сходу на захід, і вершечки </a:t>
            </a:r>
            <a:r>
              <a:rPr lang="uk-UA" sz="2000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синіх</a:t>
            </a:r>
            <a:r>
              <a:rPr lang="uk-UA" sz="20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хмар зайнялись </a:t>
            </a:r>
            <a:r>
              <a:rPr lang="uk-UA" sz="2000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червоним</a:t>
            </a:r>
            <a:r>
              <a:rPr lang="uk-UA" sz="20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полум’ям. Сонце, мов здорова червона діжа, випливало з-за краю землі та обгорталось </a:t>
            </a:r>
            <a:r>
              <a:rPr lang="uk-UA" sz="2000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блискучими</a:t>
            </a:r>
            <a:r>
              <a:rPr lang="uk-UA" sz="20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хмарками, що спахнули від </a:t>
            </a:r>
            <a:r>
              <a:rPr lang="uk-UA" sz="2000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сонячного</a:t>
            </a:r>
            <a:r>
              <a:rPr lang="uk-UA" sz="20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проміння, мов солома від вогню. Виплило. Дерева, одягнені в легеньку одежу з </a:t>
            </a:r>
            <a:r>
              <a:rPr lang="uk-UA" sz="2000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срібного</a:t>
            </a:r>
            <a:r>
              <a:rPr lang="uk-UA" sz="20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інею, облились </a:t>
            </a:r>
            <a:r>
              <a:rPr lang="uk-UA" sz="2000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делікатним рожевим</a:t>
            </a:r>
            <a:r>
              <a:rPr lang="uk-UA" sz="20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світлом. Проти синіх тяжких хмар, що оповили захід, здавались вони делікатними рожевими тінями. А на сході, між </a:t>
            </a:r>
            <a:r>
              <a:rPr lang="uk-UA" sz="2000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блакитним</a:t>
            </a:r>
            <a:r>
              <a:rPr lang="uk-UA" sz="20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небом та </a:t>
            </a:r>
            <a:r>
              <a:rPr lang="uk-UA" sz="2000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білим</a:t>
            </a:r>
            <a:r>
              <a:rPr lang="uk-UA" sz="20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снігом, зависла </a:t>
            </a:r>
            <a:r>
              <a:rPr lang="uk-UA" sz="2000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рожева</a:t>
            </a:r>
            <a:r>
              <a:rPr lang="uk-UA" sz="20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імла, мов блискучий рожевий серпанок.  Ранок </a:t>
            </a:r>
            <a:r>
              <a:rPr lang="uk-UA" sz="2000" i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дихав</a:t>
            </a:r>
            <a:r>
              <a:rPr lang="uk-UA" sz="20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морозом</a:t>
            </a:r>
            <a:r>
              <a:rPr lang="uk-UA" sz="20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en-US" sz="20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	</a:t>
            </a:r>
          </a:p>
          <a:p>
            <a:pPr indent="457200" algn="r">
              <a:defRPr/>
            </a:pPr>
            <a:r>
              <a:rPr lang="uk-UA" sz="2000" i="1" dirty="0" smtClean="0"/>
              <a:t>(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uk-UA" sz="2000" i="1" dirty="0" smtClean="0"/>
              <a:t> </a:t>
            </a:r>
            <a:r>
              <a:rPr lang="uk-UA" sz="2000" i="1" dirty="0" smtClean="0">
                <a:latin typeface="Times New Roman" pitchFamily="18" charset="0"/>
                <a:cs typeface="Times New Roman" pitchFamily="18" charset="0"/>
              </a:rPr>
              <a:t>твором М. Коцюбинського «На віру»)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r">
              <a:defRPr/>
            </a:pPr>
            <a:endParaRPr lang="en-US" sz="2000" i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457200" algn="r">
              <a:defRPr/>
            </a:pPr>
            <a:endParaRPr lang="uk-UA" sz="2000" dirty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50" y="1928802"/>
            <a:ext cx="6357950" cy="438912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Запорука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піднесення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нашого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слова —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… .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Сила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української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мови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полягає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в…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Українська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мова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—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мова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Мова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берегла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й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береже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Доля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нашої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мови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як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всієї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України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залежить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… 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r="50000" b="72"/>
          <a:stretch>
            <a:fillRect/>
          </a:stretch>
        </p:blipFill>
        <p:spPr bwMode="auto">
          <a:xfrm>
            <a:off x="428596" y="0"/>
            <a:ext cx="192879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r="50000" b="72"/>
          <a:stretch>
            <a:fillRect/>
          </a:stretch>
        </p:blipFill>
        <p:spPr bwMode="auto">
          <a:xfrm>
            <a:off x="428596" y="0"/>
            <a:ext cx="1928794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57364"/>
            <a:ext cx="8229600" cy="1143000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Колективний творчий проект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5875" y="3071813"/>
            <a:ext cx="7383463" cy="8620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000" b="1" dirty="0">
                <a:ln/>
                <a:solidFill>
                  <a:schemeClr val="accent3"/>
                </a:solidFill>
                <a:latin typeface="+mn-lt"/>
              </a:rPr>
              <a:t>Народ мій завжди буде</a:t>
            </a:r>
            <a:endParaRPr lang="ru-RU" sz="5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2.xml><?xml version="1.0" encoding="utf-8"?>
<a:themeOverride xmlns:a="http://schemas.openxmlformats.org/drawingml/2006/main">
  <a:clrScheme name="Бумажная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235</TotalTime>
  <Words>316</Words>
  <Application>Microsoft Office PowerPoint</Application>
  <PresentationFormat>Экран (4:3)</PresentationFormat>
  <Paragraphs>33</Paragraphs>
  <Slides>12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Девіз уроку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Колективний творчий проект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Девіз уроку</dc:title>
  <dc:creator>Анатолій</dc:creator>
  <cp:lastModifiedBy>Анатолій</cp:lastModifiedBy>
  <cp:revision>30</cp:revision>
  <dcterms:created xsi:type="dcterms:W3CDTF">2012-10-17T17:59:18Z</dcterms:created>
  <dcterms:modified xsi:type="dcterms:W3CDTF">2012-10-18T20:35:48Z</dcterms:modified>
</cp:coreProperties>
</file>